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62" r:id="rId2"/>
    <p:sldId id="261" r:id="rId3"/>
    <p:sldId id="260" r:id="rId4"/>
    <p:sldId id="265" r:id="rId5"/>
    <p:sldId id="259" r:id="rId6"/>
    <p:sldId id="266" r:id="rId7"/>
    <p:sldId id="267" r:id="rId8"/>
    <p:sldId id="264" r:id="rId9"/>
    <p:sldId id="256" r:id="rId10"/>
    <p:sldId id="258" r:id="rId11"/>
    <p:sldId id="257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b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0A58E-F413-134E-B7FA-239403A952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620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90430C-755F-CC48-B69D-C7B5FE5816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2A8B2F9B-A651-3F4E-8B67-3E1B494E2A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0257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412998567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0"/>
            <a:ext cx="8417052" cy="3311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985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28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162050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162050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162050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092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5993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8924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96037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F8623-17CF-6240-8EE3-A38651F2E3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44442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sp>
        <p:nvSpPr>
          <p:cNvPr id="5" name="Title Placeholder 6"/>
          <p:cNvSpPr>
            <a:spLocks noGrp="1"/>
          </p:cNvSpPr>
          <p:nvPr>
            <p:ph type="body" sz="quarter" idx="10"/>
          </p:nvPr>
        </p:nvSpPr>
        <p:spPr>
          <a:xfrm>
            <a:off x="704088" y="850392"/>
            <a:ext cx="7726680" cy="3319272"/>
          </a:xfrm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69318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/>
        </p:nvSpPr>
        <p:spPr>
          <a:xfrm>
            <a:off x="0" y="1397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b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86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  <p:sp>
        <p:nvSpPr>
          <p:cNvPr id="5" name="title Placeholder 6"/>
          <p:cNvSpPr>
            <a:spLocks noGrp="1"/>
          </p:cNvSpPr>
          <p:nvPr>
            <p:ph type="body" sz="quarter" idx="10"/>
          </p:nvPr>
        </p:nvSpPr>
        <p:spPr>
          <a:xfrm>
            <a:off x="704088" y="850392"/>
            <a:ext cx="7726680" cy="3319272"/>
          </a:xfrm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771025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body" sz="quarter" idx="10"/>
          </p:nvPr>
        </p:nvSpPr>
        <p:spPr>
          <a:xfrm>
            <a:off x="704088" y="850392"/>
            <a:ext cx="7726680" cy="3319272"/>
          </a:xfrm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>
              <a:defRPr sz="4400">
                <a:solidFill>
                  <a:srgbClr val="0032A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11116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160898928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2758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 +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9B342-4542-7F44-B4EF-9314EC77E72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/>
            </a:lvl1pPr>
          </a:lstStyle>
          <a:p>
            <a:r>
              <a:rPr lang="en-US" dirty="0"/>
              <a:t>Client/Partner Logo Here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E3CF8DA-271C-CB40-9A53-7C2CBDDD59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237" y="4114800"/>
            <a:ext cx="2509524" cy="90846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02238E-5B2E-B247-94DB-4A3ABA560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3660F06-908D-324A-9D22-12DB921A12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5196DC-63C2-DC4C-9AD0-F8EA668BF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FDEC5-70F3-8242-B371-DE69C53DE33E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16924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1465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36915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29CBCB3-DFC4-6A43-9125-F8D01C1DBC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757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77" y="4353665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43575F0-2D79-7E43-8455-55C88625BB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Client/Partner Logo Here</a:t>
            </a:r>
          </a:p>
        </p:txBody>
      </p:sp>
    </p:spTree>
    <p:extLst>
      <p:ext uri="{BB962C8B-B14F-4D97-AF65-F5344CB8AC3E}">
        <p14:creationId xmlns:p14="http://schemas.microsoft.com/office/powerpoint/2010/main" val="14032352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CA94C-BBE0-1846-921C-E1AFFD0BB14A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2914087-A4EF-E640-A3E0-574DF86EFC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441" y="4114800"/>
            <a:ext cx="2509524" cy="9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5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29CBCB3-DFC4-6A43-9125-F8D01C1D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02474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635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peed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1258A4-09D8-664D-934C-0C07D252D4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A0D648-BD2B-5645-81FD-088044B6FFDC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9AFFB6-D22A-3C4E-9092-D2D3A372AC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7EEFB4D-8BD1-7A49-BC27-5F48B29E81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C7676DE8-F28E-344A-8FEC-386AE8A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6392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Doub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0A58E-F413-134E-B7FA-239403A952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4268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1364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0DC35-22AA-CB4D-B036-9AE68A672C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AB9D5-63D5-C845-9EE9-47323B47D8D3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3274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hite Cover + Client Logo_Doub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CDCE1-35CA-004E-8A2B-18D80E76E3AE}"/>
              </a:ext>
            </a:extLst>
          </p:cNvPr>
          <p:cNvCxnSpPr>
            <a:cxnSpLocks/>
          </p:cNvCxnSpPr>
          <p:nvPr/>
        </p:nvCxnSpPr>
        <p:spPr>
          <a:xfrm flipV="1">
            <a:off x="3111568" y="572797"/>
            <a:ext cx="0" cy="649228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D00A0B-19B3-AE44-9414-54B79855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A573C84-40C4-8C40-AA0B-78E1756B2B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0CE5C8-92DF-234A-BCE9-4D8228A62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b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Double Line Title Here</a:t>
            </a:r>
            <a:br>
              <a:rPr lang="en-US" dirty="0" smtClean="0"/>
            </a:br>
            <a:r>
              <a:rPr lang="en-US" dirty="0" smtClean="0"/>
              <a:t>Double Line Title Here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BF120-174E-F14D-A8E6-DB694BF08E0D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28A13C9-C291-9B4A-83A8-715B7AC0F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9653D53-CFCB-F64B-AB0E-8B1239B01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6E1D5D37-263A-134E-A978-EABB8ACB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283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Cover Single + Client Logo_Sing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394311-CCC6-F94F-925A-AA4EE294BA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C58A344-CE77-2840-9D7F-E36E954882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944D65-B84E-A049-98EE-5270F8EEF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3F2592-9A69-2945-909D-AF9293BA588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6DBBC6-5A42-814E-A38D-B5720F6B24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D23382F7-67E9-6D40-8247-B2FB027F3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CD2FB1B5-CBA0-AB44-9892-F8CE09330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215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2" r:id="rId20"/>
    <p:sldLayoutId id="2147483873" r:id="rId21"/>
    <p:sldLayoutId id="2147483874" r:id="rId22"/>
    <p:sldLayoutId id="2147483875" r:id="rId23"/>
    <p:sldLayoutId id="2147483876" r:id="rId24"/>
    <p:sldLayoutId id="2147483877" r:id="rId25"/>
    <p:sldLayoutId id="2147483878" r:id="rId26"/>
    <p:sldLayoutId id="2147483879" r:id="rId27"/>
    <p:sldLayoutId id="2147483880" r:id="rId28"/>
    <p:sldLayoutId id="2147483881" r:id="rId29"/>
    <p:sldLayoutId id="2147483882" r:id="rId3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4" pos="240">
          <p15:clr>
            <a:srgbClr val="F26B43"/>
          </p15:clr>
        </p15:guide>
        <p15:guide id="15" pos="5520">
          <p15:clr>
            <a:srgbClr val="F26B43"/>
          </p15:clr>
        </p15:guide>
        <p15:guide id="16" orient="horz" pos="2988">
          <p15:clr>
            <a:srgbClr val="F26B43"/>
          </p15:clr>
        </p15:guide>
        <p15:guide id="17" orient="horz" pos="5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0837" y="1272520"/>
            <a:ext cx="6129052" cy="1052596"/>
          </a:xfrm>
        </p:spPr>
        <p:txBody>
          <a:bodyPr/>
          <a:lstStyle/>
          <a:p>
            <a:r>
              <a:rPr lang="en-US" dirty="0" smtClean="0"/>
              <a:t>           </a:t>
            </a:r>
            <a:r>
              <a:rPr lang="en-US" sz="3600" i="1" dirty="0" smtClean="0">
                <a:solidFill>
                  <a:srgbClr val="92D050"/>
                </a:solidFill>
              </a:rPr>
              <a:t>HACKATHON</a:t>
            </a:r>
            <a:r>
              <a:rPr lang="en-US" sz="3600" dirty="0" smtClean="0"/>
              <a:t> </a:t>
            </a:r>
            <a:r>
              <a:rPr lang="en-US" sz="3600" dirty="0" smtClean="0"/>
              <a:t>-2021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35974" y="2954087"/>
            <a:ext cx="5038658" cy="494858"/>
          </a:xfrm>
        </p:spPr>
        <p:txBody>
          <a:bodyPr/>
          <a:lstStyle/>
          <a:p>
            <a:r>
              <a:rPr lang="en-US" sz="1800" dirty="0" smtClean="0">
                <a:latin typeface="Rockwell" panose="02060603020205020403" pitchFamily="18" charset="0"/>
              </a:rPr>
              <a:t>AUTOMATION FRAMEWORK -BOOKMYSHOW</a:t>
            </a:r>
            <a:endParaRPr lang="en-US" sz="1800" dirty="0">
              <a:latin typeface="Rockwell" panose="02060603020205020403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2021 Cognizant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9795" y="3010843"/>
            <a:ext cx="27413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TECH ESCAPADES</a:t>
            </a:r>
          </a:p>
          <a:p>
            <a:endParaRPr lang="en-US" sz="1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NAZNEEN SHAIK</a:t>
            </a:r>
          </a:p>
          <a:p>
            <a:r>
              <a:rPr lang="en-US" sz="1200" b="1" dirty="0">
                <a:solidFill>
                  <a:srgbClr val="FFFFFF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 FAIZ AHMED SIDDIQH K</a:t>
            </a:r>
          </a:p>
          <a:p>
            <a:r>
              <a:rPr lang="en-US" sz="1200" b="1" dirty="0">
                <a:solidFill>
                  <a:srgbClr val="FFFFFF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 SWAPNADIP HALDAR</a:t>
            </a:r>
          </a:p>
          <a:p>
            <a:r>
              <a:rPr lang="en-US" sz="1200" b="1" dirty="0">
                <a:solidFill>
                  <a:srgbClr val="FFFFFF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 GOURAB DUTTA</a:t>
            </a:r>
            <a:endParaRPr lang="en-US" sz="1200" b="1" dirty="0">
              <a:solidFill>
                <a:srgbClr val="FFFFFF"/>
              </a:solidFill>
              <a:latin typeface="Berlin Sans FB Demi" panose="020E0802020502020306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848640" y="113316"/>
            <a:ext cx="2499024" cy="227153"/>
          </a:xfrm>
        </p:spPr>
        <p:txBody>
          <a:bodyPr/>
          <a:lstStyle/>
          <a:p>
            <a:r>
              <a:rPr lang="en-US" sz="1800" dirty="0" smtClean="0">
                <a:latin typeface="Arial Rounded MT Bold" panose="020F0704030504030204" pitchFamily="34" charset="0"/>
              </a:rPr>
              <a:t>TEAM MANAGEMENT</a:t>
            </a:r>
            <a:endParaRPr 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2021 Cognizant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5" b="4029"/>
          <a:stretch/>
        </p:blipFill>
        <p:spPr>
          <a:xfrm>
            <a:off x="94592" y="1440804"/>
            <a:ext cx="8847607" cy="3250012"/>
          </a:xfrm>
        </p:spPr>
      </p:pic>
      <p:sp>
        <p:nvSpPr>
          <p:cNvPr id="13" name="Content Placeholder 12"/>
          <p:cNvSpPr>
            <a:spLocks noGrp="1"/>
          </p:cNvSpPr>
          <p:nvPr>
            <p:ph idx="13"/>
          </p:nvPr>
        </p:nvSpPr>
        <p:spPr>
          <a:xfrm>
            <a:off x="94592" y="412153"/>
            <a:ext cx="8967426" cy="1028651"/>
          </a:xfrm>
        </p:spPr>
        <p:txBody>
          <a:bodyPr>
            <a:noAutofit/>
          </a:bodyPr>
          <a:lstStyle/>
          <a:p>
            <a:r>
              <a:rPr lang="en-US" sz="900" dirty="0" smtClean="0"/>
              <a:t>We tried to follow agile methodology by defining and dividing tasks among the teams .We had daily standup call at 11  and used Trello for project management .This helped us in</a:t>
            </a:r>
            <a:endParaRPr lang="en-US" sz="9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 dirty="0" smtClean="0"/>
              <a:t>Setting </a:t>
            </a:r>
            <a:r>
              <a:rPr lang="en-US" sz="900" dirty="0" smtClean="0"/>
              <a:t>of </a:t>
            </a:r>
            <a:r>
              <a:rPr lang="en-US" sz="900" dirty="0" smtClean="0"/>
              <a:t>objectives</a:t>
            </a:r>
            <a:r>
              <a:rPr lang="en-US" sz="900" dirty="0"/>
              <a:t> </a:t>
            </a:r>
            <a:r>
              <a:rPr lang="en-US" sz="900" dirty="0" smtClean="0"/>
              <a:t>and timelines .</a:t>
            </a:r>
            <a:endParaRPr lang="en-US" sz="9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 dirty="0" smtClean="0"/>
              <a:t>Division </a:t>
            </a:r>
            <a:r>
              <a:rPr lang="en-US" sz="900" dirty="0" smtClean="0"/>
              <a:t>of </a:t>
            </a:r>
            <a:r>
              <a:rPr lang="en-US" sz="900" dirty="0" smtClean="0"/>
              <a:t>modules-Dividing the project /deliverables into small tasks.</a:t>
            </a:r>
            <a:endParaRPr lang="en-US" sz="9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 dirty="0" smtClean="0"/>
              <a:t>Effective communication </a:t>
            </a:r>
            <a:r>
              <a:rPr lang="en-US" sz="900" dirty="0" smtClean="0"/>
              <a:t>–This helped in preventing conflicts as each member was aware what his teammates are doing &amp; paved way for </a:t>
            </a:r>
            <a:r>
              <a:rPr lang="en-US" sz="900" dirty="0" err="1" smtClean="0"/>
              <a:t>disscussion</a:t>
            </a:r>
            <a:r>
              <a:rPr lang="en-US" sz="900" dirty="0" smtClean="0"/>
              <a:t> and </a:t>
            </a:r>
            <a:r>
              <a:rPr lang="en-US" sz="900" dirty="0" smtClean="0"/>
              <a:t>helping each other whenever necessary.</a:t>
            </a:r>
            <a:endParaRPr lang="en-US" sz="900" dirty="0" smtClean="0"/>
          </a:p>
        </p:txBody>
      </p:sp>
      <p:sp>
        <p:nvSpPr>
          <p:cNvPr id="5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FFFFFF"/>
                </a:solidFill>
                <a:latin typeface="Arial" panose="020B0604020202020204" pitchFamily="34" charset="0"/>
              </a:rPr>
              <a:t>5</a:t>
            </a:r>
            <a:endParaRPr lang="en-US" sz="80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9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FFFFFF"/>
                </a:solidFill>
                <a:latin typeface="Arial" panose="020B0604020202020204" pitchFamily="34" charset="0"/>
              </a:rPr>
              <a:t>6</a:t>
            </a:r>
            <a:endParaRPr lang="en-US" sz="80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26068" y="113512"/>
            <a:ext cx="1898169" cy="283779"/>
          </a:xfrm>
        </p:spPr>
        <p:txBody>
          <a:bodyPr/>
          <a:lstStyle/>
          <a:p>
            <a:r>
              <a:rPr lang="en-US" sz="1800" dirty="0" smtClean="0">
                <a:solidFill>
                  <a:srgbClr val="FFC000"/>
                </a:solidFill>
              </a:rPr>
              <a:t>CHALLENGES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981" y="447742"/>
            <a:ext cx="8916976" cy="180988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Learning and installing </a:t>
            </a:r>
            <a:r>
              <a:rPr lang="en-US" sz="1600" dirty="0" err="1" smtClean="0"/>
              <a:t>softwares</a:t>
            </a:r>
            <a:r>
              <a:rPr lang="en-US" sz="1600" dirty="0" smtClean="0"/>
              <a:t>  needed.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Understanding </a:t>
            </a:r>
            <a:r>
              <a:rPr lang="en-US" sz="1600" dirty="0" smtClean="0"/>
              <a:t>the workflow and framework of the entire </a:t>
            </a:r>
            <a:r>
              <a:rPr lang="en-US" sz="1600" dirty="0" smtClean="0"/>
              <a:t>process.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Finding </a:t>
            </a:r>
            <a:r>
              <a:rPr lang="en-US" sz="1600" dirty="0" smtClean="0"/>
              <a:t>unique </a:t>
            </a:r>
            <a:r>
              <a:rPr lang="en-US" sz="1600" dirty="0" err="1" smtClean="0"/>
              <a:t>xpath</a:t>
            </a:r>
            <a:r>
              <a:rPr lang="en-US" sz="1600" dirty="0" smtClean="0"/>
              <a:t> locators as some of the locators </a:t>
            </a:r>
            <a:r>
              <a:rPr lang="en-US" sz="1600" dirty="0" smtClean="0"/>
              <a:t>keep </a:t>
            </a:r>
            <a:r>
              <a:rPr lang="en-US" sz="1600" dirty="0" smtClean="0"/>
              <a:t>changing in the </a:t>
            </a:r>
            <a:r>
              <a:rPr lang="en-US" sz="1600" dirty="0" smtClean="0"/>
              <a:t>website.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Fixing </a:t>
            </a:r>
            <a:r>
              <a:rPr lang="en-US" sz="1600" dirty="0" smtClean="0"/>
              <a:t>the failures without breaking any other </a:t>
            </a:r>
            <a:r>
              <a:rPr lang="en-US" sz="1600" dirty="0" smtClean="0"/>
              <a:t>functionalities.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Lack of Resources &amp; Communication </a:t>
            </a:r>
            <a:r>
              <a:rPr lang="en-US" sz="1600" dirty="0" smtClean="0"/>
              <a:t>problem with </a:t>
            </a:r>
            <a:r>
              <a:rPr lang="en-US" sz="1600" dirty="0" smtClean="0"/>
              <a:t>teammates </a:t>
            </a:r>
            <a:r>
              <a:rPr lang="en-US" sz="1600" dirty="0" smtClean="0"/>
              <a:t>as it is WFH.</a:t>
            </a: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92738" y="2207173"/>
            <a:ext cx="3096349" cy="29323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 smtClean="0">
                <a:solidFill>
                  <a:srgbClr val="00B050"/>
                </a:solidFill>
                <a:latin typeface="Arial Rounded MT Bold" panose="020F0704030504030204" pitchFamily="34" charset="0"/>
              </a:rPr>
              <a:t>PLANNED TO IMPLEMENT </a:t>
            </a:r>
            <a:endParaRPr lang="en-US" sz="18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16664" y="2605121"/>
            <a:ext cx="8916976" cy="18098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None/>
              <a:tabLst/>
              <a:defRPr lang="en-US" sz="1400" kern="120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Courier New" panose="02070309020205020404" pitchFamily="49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Due to time constraint we were unable to implement some of the functionalities .However we have planned to implement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Running </a:t>
            </a:r>
            <a:r>
              <a:rPr lang="en-US" sz="1600" dirty="0" err="1" smtClean="0"/>
              <a:t>testcases</a:t>
            </a:r>
            <a:r>
              <a:rPr lang="en-US" sz="1600" dirty="0" smtClean="0"/>
              <a:t> on Failure .Re-Run failed </a:t>
            </a:r>
            <a:r>
              <a:rPr lang="en-US" sz="1600" dirty="0" err="1" smtClean="0"/>
              <a:t>failed</a:t>
            </a:r>
            <a:r>
              <a:rPr lang="en-US" sz="1600" dirty="0" smtClean="0"/>
              <a:t> </a:t>
            </a:r>
            <a:r>
              <a:rPr lang="en-US" sz="1600" dirty="0" err="1" smtClean="0"/>
              <a:t>testcases</a:t>
            </a:r>
            <a:r>
              <a:rPr lang="en-US" sz="16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Selenium Grid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Capture snapshot of each step of the test run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Running only specified </a:t>
            </a:r>
            <a:r>
              <a:rPr lang="en-US" sz="1600" dirty="0" err="1" smtClean="0"/>
              <a:t>testcases</a:t>
            </a:r>
            <a:r>
              <a:rPr lang="en-US" sz="1600" dirty="0" smtClean="0"/>
              <a:t> that are marked RUN in execution field in test suite.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79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me_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rot="19806422">
            <a:off x="12611" y="2288309"/>
            <a:ext cx="8233279" cy="860796"/>
          </a:xfrm>
        </p:spPr>
        <p:txBody>
          <a:bodyPr/>
          <a:lstStyle/>
          <a:p>
            <a:r>
              <a:rPr lang="en-US" sz="5400" dirty="0" smtClean="0"/>
              <a:t>              THANK YOU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9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5193" y="1520379"/>
            <a:ext cx="4167948" cy="207908"/>
          </a:xfrm>
        </p:spPr>
        <p:txBody>
          <a:bodyPr/>
          <a:lstStyle/>
          <a:p>
            <a:r>
              <a:rPr lang="en-US" sz="1600" dirty="0" smtClean="0"/>
              <a:t>                   </a:t>
            </a:r>
            <a:r>
              <a:rPr lang="en-US" sz="1600" dirty="0" smtClean="0">
                <a:latin typeface="Arial Rounded MT Bold" panose="020F0704030504030204" pitchFamily="34" charset="0"/>
              </a:rPr>
              <a:t>OBJECTIVES AND GOALS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1935622"/>
            <a:ext cx="5881063" cy="2623766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To </a:t>
            </a:r>
            <a:r>
              <a:rPr lang="en-US" sz="1100" dirty="0" smtClean="0"/>
              <a:t>go through </a:t>
            </a:r>
            <a:r>
              <a:rPr lang="en-US" sz="1100" dirty="0" smtClean="0"/>
              <a:t>the basic flow and functionalities of </a:t>
            </a:r>
            <a:r>
              <a:rPr lang="en-US" sz="1100" dirty="0" err="1" smtClean="0"/>
              <a:t>Bookmyshow</a:t>
            </a:r>
            <a:r>
              <a:rPr lang="en-US" sz="1100" dirty="0" smtClean="0"/>
              <a:t> website and understand its working.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 </a:t>
            </a:r>
            <a:r>
              <a:rPr lang="en-US" sz="1100" dirty="0" smtClean="0"/>
              <a:t>To </a:t>
            </a:r>
            <a:r>
              <a:rPr lang="en-US" sz="1100" dirty="0" smtClean="0"/>
              <a:t>prepare a test suite and test plan for the above requirements and test manually.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 </a:t>
            </a:r>
            <a:r>
              <a:rPr lang="en-US" sz="1100" dirty="0" smtClean="0"/>
              <a:t>To </a:t>
            </a:r>
            <a:r>
              <a:rPr lang="en-US" sz="1100" dirty="0" smtClean="0"/>
              <a:t>Set Up </a:t>
            </a:r>
            <a:r>
              <a:rPr lang="en-US" sz="1100" dirty="0" smtClean="0"/>
              <a:t>Test Environment and Create a A</a:t>
            </a:r>
            <a:r>
              <a:rPr lang="en-US" sz="1100" dirty="0" smtClean="0"/>
              <a:t>utomation Framework to test the manual </a:t>
            </a:r>
            <a:r>
              <a:rPr lang="en-US" sz="1100" dirty="0" err="1" smtClean="0"/>
              <a:t>testcases</a:t>
            </a:r>
            <a:r>
              <a:rPr lang="en-US" sz="1100" dirty="0" smtClean="0"/>
              <a:t> 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 </a:t>
            </a:r>
            <a:r>
              <a:rPr lang="en-US" sz="1100" dirty="0" smtClean="0"/>
              <a:t>To implement </a:t>
            </a:r>
            <a:r>
              <a:rPr lang="en-US" sz="1100" dirty="0" smtClean="0"/>
              <a:t>best practices and create a </a:t>
            </a:r>
            <a:r>
              <a:rPr lang="en-US" sz="1100" dirty="0" smtClean="0"/>
              <a:t>Hybrid Framework using Apache POI library,</a:t>
            </a:r>
            <a:r>
              <a:rPr lang="en-US" sz="1100" dirty="0" smtClean="0"/>
              <a:t> POM, Maven , Jenkins, GIT, Fetching locators from XML etc..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To trigger build from Jenkins or from local machine and </a:t>
            </a:r>
            <a:r>
              <a:rPr lang="en-US" sz="1100" dirty="0" smtClean="0"/>
              <a:t>check the feasibility </a:t>
            </a:r>
            <a:r>
              <a:rPr lang="en-US" sz="1100" dirty="0" smtClean="0"/>
              <a:t>of   the </a:t>
            </a:r>
            <a:r>
              <a:rPr lang="en-US" sz="1100" dirty="0" smtClean="0"/>
              <a:t>code </a:t>
            </a:r>
            <a:r>
              <a:rPr lang="en-US" sz="1100" dirty="0" smtClean="0"/>
              <a:t>written and check for failures.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To write clean code with comments and clean syntax for better readability and </a:t>
            </a:r>
            <a:r>
              <a:rPr lang="en-US" sz="1100" dirty="0" err="1" smtClean="0"/>
              <a:t>maintainence</a:t>
            </a:r>
            <a:r>
              <a:rPr lang="en-US" sz="1100" dirty="0" smtClean="0"/>
              <a:t> of the framework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To create a robust framework and carry out regression tests often to check build failures .</a:t>
            </a:r>
            <a:endParaRPr lang="en-US" sz="11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2021 Cognizant</a:t>
            </a:r>
            <a:endParaRPr lang="en-US" dirty="0"/>
          </a:p>
        </p:txBody>
      </p:sp>
      <p:sp>
        <p:nvSpPr>
          <p:cNvPr id="5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0033A0"/>
                </a:solidFill>
                <a:latin typeface="Arial" panose="020B0604020202020204" pitchFamily="34" charset="0"/>
              </a:rPr>
              <a:t>2</a:t>
            </a:r>
            <a:endParaRPr lang="en-US" sz="800" dirty="0" smtClean="0">
              <a:solidFill>
                <a:srgbClr val="0033A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656" y="2188254"/>
            <a:ext cx="2623382" cy="18477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70538" y="179911"/>
            <a:ext cx="2912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Arial Rounded MT Bold" panose="020F0704030504030204" pitchFamily="34" charset="0"/>
              </a:rPr>
              <a:t>PROBLEM STATEMENT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94411" y="518466"/>
            <a:ext cx="7867619" cy="7364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1450" indent="-17145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0050" indent="-171450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73088" indent="-115888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05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8838" indent="-173038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tabLst/>
              <a:defRPr sz="9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2972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566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1000" y="625113"/>
            <a:ext cx="8157603" cy="6879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1450" indent="-17145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0050" indent="-171450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73088" indent="-115888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05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8838" indent="-173038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tabLst/>
              <a:defRPr sz="9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2972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566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100" dirty="0" smtClean="0"/>
              <a:t>Display all the sports activities available in your city for coming weekend using Bookmyshow.com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100" dirty="0" smtClean="0"/>
              <a:t>Display all the languages of movies premiered in your city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100" dirty="0" smtClean="0"/>
              <a:t>Sign In using Google with Invalid credentials and capture Error message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10" y="248722"/>
            <a:ext cx="8633198" cy="444960"/>
          </a:xfrm>
        </p:spPr>
        <p:txBody>
          <a:bodyPr/>
          <a:lstStyle/>
          <a:p>
            <a:r>
              <a:rPr lang="en-US" dirty="0" smtClean="0"/>
              <a:t>       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ahnschrift SemiBold" panose="020B0502040204020203" pitchFamily="34" charset="0"/>
              </a:rPr>
              <a:t>AUTOMATION   FRAMEWORK   KEY   COMPONENTS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411" y="693683"/>
            <a:ext cx="4868391" cy="400172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We have create a </a:t>
            </a:r>
            <a:r>
              <a:rPr lang="en-US" sz="1100" b="1" dirty="0" smtClean="0"/>
              <a:t>maven</a:t>
            </a:r>
            <a:r>
              <a:rPr lang="en-US" sz="1100" dirty="0" smtClean="0"/>
              <a:t> and downloaded the dependencies from pom.xml.</a:t>
            </a:r>
            <a:endParaRPr lang="en-US" sz="11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We have </a:t>
            </a:r>
            <a:r>
              <a:rPr lang="en-US" sz="1100" dirty="0" smtClean="0"/>
              <a:t>implemented the framework for </a:t>
            </a:r>
            <a:r>
              <a:rPr lang="en-US" sz="1100" b="1" dirty="0"/>
              <a:t>C</a:t>
            </a:r>
            <a:r>
              <a:rPr lang="en-US" sz="1100" b="1" dirty="0" smtClean="0"/>
              <a:t>hrome</a:t>
            </a:r>
            <a:r>
              <a:rPr lang="en-US" sz="1100" dirty="0" smtClean="0"/>
              <a:t> and </a:t>
            </a:r>
            <a:r>
              <a:rPr lang="en-US" sz="1100" b="1" dirty="0" smtClean="0"/>
              <a:t>Firefox</a:t>
            </a:r>
            <a:r>
              <a:rPr lang="en-US" sz="1100" dirty="0" smtClean="0"/>
              <a:t> browsers.</a:t>
            </a:r>
            <a:endParaRPr lang="en-US" sz="1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Created a separate </a:t>
            </a:r>
            <a:r>
              <a:rPr lang="en-US" sz="1100" b="1" dirty="0" smtClean="0"/>
              <a:t>core</a:t>
            </a:r>
            <a:r>
              <a:rPr lang="en-US" sz="1100" dirty="0" smtClean="0"/>
              <a:t> package with all the </a:t>
            </a:r>
            <a:r>
              <a:rPr lang="en-US" sz="1100" b="1" dirty="0" smtClean="0"/>
              <a:t>base utilities  </a:t>
            </a:r>
            <a:r>
              <a:rPr lang="en-US" sz="11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Implementing </a:t>
            </a:r>
            <a:r>
              <a:rPr lang="en-US" sz="1100" dirty="0" smtClean="0"/>
              <a:t>the </a:t>
            </a:r>
            <a:r>
              <a:rPr lang="en-US" sz="1100" b="1" dirty="0" smtClean="0"/>
              <a:t>extent </a:t>
            </a:r>
            <a:r>
              <a:rPr lang="en-US" sz="1100" b="1" dirty="0" smtClean="0"/>
              <a:t>reporting with effective logging </a:t>
            </a:r>
            <a:r>
              <a:rPr lang="en-US" sz="1100" dirty="0" smtClean="0"/>
              <a:t>and capturing </a:t>
            </a:r>
            <a:r>
              <a:rPr lang="en-US" sz="1100" b="1" dirty="0" smtClean="0"/>
              <a:t>screenshots</a:t>
            </a:r>
            <a:r>
              <a:rPr lang="en-US" sz="1100" dirty="0" smtClean="0"/>
              <a:t> using external library.</a:t>
            </a:r>
            <a:endParaRPr lang="en-US" sz="11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Used </a:t>
            </a:r>
            <a:r>
              <a:rPr lang="en-US" sz="1100" b="1" dirty="0" err="1" smtClean="0"/>
              <a:t>DataDriven</a:t>
            </a:r>
            <a:r>
              <a:rPr lang="en-US" sz="1100" dirty="0" smtClean="0"/>
              <a:t> technique to fetch </a:t>
            </a:r>
            <a:r>
              <a:rPr lang="en-US" sz="1100" dirty="0" err="1" smtClean="0"/>
              <a:t>testdata</a:t>
            </a:r>
            <a:r>
              <a:rPr lang="en-US" sz="1100" dirty="0" smtClean="0"/>
              <a:t> and write results to excel file using </a:t>
            </a:r>
            <a:r>
              <a:rPr lang="en-US" sz="1100" b="1" dirty="0" smtClean="0"/>
              <a:t>Apache POI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Use </a:t>
            </a:r>
            <a:r>
              <a:rPr lang="en-US" sz="1100" dirty="0" smtClean="0"/>
              <a:t>the </a:t>
            </a:r>
            <a:r>
              <a:rPr lang="en-US" sz="1100" b="1" dirty="0" smtClean="0"/>
              <a:t>implicit and wait </a:t>
            </a:r>
            <a:r>
              <a:rPr lang="en-US" sz="1100" dirty="0" smtClean="0"/>
              <a:t>functions for the required </a:t>
            </a:r>
            <a:r>
              <a:rPr lang="en-US" sz="1100" dirty="0" err="1" smtClean="0"/>
              <a:t>steps.It</a:t>
            </a:r>
            <a:r>
              <a:rPr lang="en-US" sz="1100" dirty="0" smtClean="0"/>
              <a:t> is a dynamic framework and completely </a:t>
            </a:r>
            <a:r>
              <a:rPr lang="en-US" sz="1100" b="1" dirty="0" smtClean="0"/>
              <a:t>free from hard-code</a:t>
            </a:r>
            <a:r>
              <a:rPr lang="en-US" sz="1100" dirty="0" smtClean="0"/>
              <a:t>.</a:t>
            </a:r>
            <a:endParaRPr lang="en-US" sz="11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Creating a</a:t>
            </a:r>
            <a:r>
              <a:rPr lang="en-US" sz="1100" dirty="0" smtClean="0"/>
              <a:t> </a:t>
            </a:r>
            <a:r>
              <a:rPr lang="en-US" sz="1100" b="1" dirty="0" smtClean="0"/>
              <a:t>smoke</a:t>
            </a:r>
            <a:r>
              <a:rPr lang="en-US" sz="1100" dirty="0" smtClean="0"/>
              <a:t> and </a:t>
            </a:r>
            <a:r>
              <a:rPr lang="en-US" sz="1100" b="1" dirty="0" smtClean="0"/>
              <a:t>regression</a:t>
            </a:r>
            <a:r>
              <a:rPr lang="en-US" sz="1100" dirty="0" smtClean="0"/>
              <a:t> </a:t>
            </a:r>
            <a:r>
              <a:rPr lang="en-US" sz="1100" dirty="0" smtClean="0"/>
              <a:t>suite and triggering maven build </a:t>
            </a:r>
            <a:r>
              <a:rPr lang="en-US" sz="1100" dirty="0" smtClean="0"/>
              <a:t>from terminal</a:t>
            </a:r>
            <a:r>
              <a:rPr lang="en-US" sz="1100" dirty="0"/>
              <a:t> </a:t>
            </a:r>
            <a:r>
              <a:rPr lang="en-US" sz="1100" dirty="0" smtClean="0"/>
              <a:t>for a particular profile.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Creating a job/build on </a:t>
            </a:r>
            <a:r>
              <a:rPr lang="en-US" sz="1100" b="1" dirty="0" smtClean="0"/>
              <a:t>Jenkins</a:t>
            </a:r>
            <a:r>
              <a:rPr lang="en-US" sz="1100" dirty="0" smtClean="0"/>
              <a:t> , configuring the project and triggering builds.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Unique locators of each modu</a:t>
            </a:r>
            <a:r>
              <a:rPr lang="en-US" sz="1100" dirty="0" smtClean="0"/>
              <a:t>le are located , mapped &amp; fetched from a separate </a:t>
            </a:r>
            <a:r>
              <a:rPr lang="en-US" sz="1100" b="1" dirty="0" smtClean="0"/>
              <a:t>xml</a:t>
            </a:r>
            <a:r>
              <a:rPr lang="en-US" sz="1100" dirty="0" smtClean="0"/>
              <a:t> 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b="1" dirty="0" smtClean="0"/>
              <a:t>POM[Page object Model] </a:t>
            </a:r>
            <a:r>
              <a:rPr lang="en-US" sz="1100" dirty="0" smtClean="0"/>
              <a:t>is implemented </a:t>
            </a:r>
            <a:r>
              <a:rPr lang="en-US" sz="1100" dirty="0" smtClean="0"/>
              <a:t>for </a:t>
            </a:r>
            <a:r>
              <a:rPr lang="en-US" sz="1100" dirty="0" smtClean="0"/>
              <a:t>code reusability and readability with </a:t>
            </a:r>
            <a:r>
              <a:rPr lang="en-US" sz="1100" b="1" dirty="0" smtClean="0"/>
              <a:t>clean syntax </a:t>
            </a:r>
            <a:r>
              <a:rPr lang="en-US" sz="1100" dirty="0" smtClean="0"/>
              <a:t>and </a:t>
            </a:r>
            <a:r>
              <a:rPr lang="en-US" sz="1100" b="1" dirty="0" smtClean="0"/>
              <a:t>Naming Conventions</a:t>
            </a:r>
            <a:r>
              <a:rPr lang="en-US" sz="1100" dirty="0" smtClean="0"/>
              <a:t>.</a:t>
            </a:r>
            <a:endParaRPr lang="en-US" sz="11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 r="437"/>
          <a:stretch/>
        </p:blipFill>
        <p:spPr>
          <a:xfrm>
            <a:off x="5082803" y="2018144"/>
            <a:ext cx="3718296" cy="262120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2021 Cognizant</a:t>
            </a:r>
            <a:endParaRPr lang="en-US" dirty="0"/>
          </a:p>
        </p:txBody>
      </p:sp>
      <p:sp>
        <p:nvSpPr>
          <p:cNvPr id="6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0033A0"/>
                </a:solidFill>
                <a:latin typeface="Arial" panose="020B0604020202020204" pitchFamily="34" charset="0"/>
              </a:rPr>
              <a:t>3</a:t>
            </a:r>
            <a:endParaRPr lang="en-US" sz="800" dirty="0" smtClean="0">
              <a:solidFill>
                <a:srgbClr val="0033A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03" y="592782"/>
            <a:ext cx="3613456" cy="136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4463" y="59911"/>
            <a:ext cx="5077127" cy="305849"/>
          </a:xfrm>
        </p:spPr>
        <p:txBody>
          <a:bodyPr/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A VIEW OF CODE ON ECLIPSE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437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822" y="405563"/>
            <a:ext cx="3127877" cy="251930"/>
          </a:xfrm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FOLDER STRUCTURE               </a:t>
            </a:r>
            <a:endParaRPr lang="en-US" sz="1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1617" y="712601"/>
            <a:ext cx="3190940" cy="422515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2021 Cognizant</a:t>
            </a:r>
            <a:endParaRPr lang="en-US" dirty="0"/>
          </a:p>
        </p:txBody>
      </p:sp>
      <p:sp>
        <p:nvSpPr>
          <p:cNvPr id="7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0033A0"/>
                </a:solidFill>
                <a:latin typeface="Arial" panose="020B0604020202020204" pitchFamily="34" charset="0"/>
              </a:rPr>
              <a:t>4</a:t>
            </a:r>
            <a:endParaRPr lang="en-US" sz="800" dirty="0" smtClean="0">
              <a:solidFill>
                <a:srgbClr val="0033A0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65121" y="712602"/>
            <a:ext cx="5527917" cy="42769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004299" y="433118"/>
            <a:ext cx="3458631" cy="25193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EXTENT REPORT</a:t>
            </a:r>
            <a:endParaRPr lang="en-US" sz="1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759" y="223869"/>
            <a:ext cx="2688336" cy="293238"/>
          </a:xfrm>
        </p:spPr>
        <p:txBody>
          <a:bodyPr/>
          <a:lstStyle/>
          <a:p>
            <a:r>
              <a:rPr lang="en-US" sz="1800" dirty="0" smtClean="0">
                <a:solidFill>
                  <a:srgbClr val="00B050"/>
                </a:solidFill>
                <a:latin typeface="Arial Rounded MT Bold" panose="020F0704030504030204" pitchFamily="34" charset="0"/>
              </a:rPr>
              <a:t>LOCATORS MAPPING</a:t>
            </a:r>
            <a:endParaRPr lang="en-US" sz="18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17108"/>
            <a:ext cx="9099857" cy="42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6022" y="186034"/>
            <a:ext cx="1721909" cy="29323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 smtClean="0">
                <a:solidFill>
                  <a:srgbClr val="92D050"/>
                </a:solidFill>
                <a:latin typeface="Arial Rounded MT Bold" panose="020F0704030504030204" pitchFamily="34" charset="0"/>
              </a:rPr>
              <a:t>TEST RESULT </a:t>
            </a:r>
            <a:endParaRPr lang="en-US" sz="1800" dirty="0">
              <a:solidFill>
                <a:srgbClr val="92D05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479272"/>
            <a:ext cx="9120187" cy="425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3565" y="47577"/>
            <a:ext cx="4936303" cy="261428"/>
          </a:xfrm>
        </p:spPr>
        <p:txBody>
          <a:bodyPr/>
          <a:lstStyle/>
          <a:p>
            <a:r>
              <a:rPr lang="en-US" sz="1800" dirty="0" smtClean="0">
                <a:solidFill>
                  <a:srgbClr val="7030A0"/>
                </a:solidFill>
                <a:uFill>
                  <a:solidFill>
                    <a:schemeClr val="tx1">
                      <a:lumMod val="60000"/>
                      <a:lumOff val="40000"/>
                    </a:schemeClr>
                  </a:solidFill>
                </a:uFill>
                <a:latin typeface="Arial Rounded MT Bold" panose="020F0704030504030204" pitchFamily="34" charset="0"/>
              </a:rPr>
              <a:t>RUNNING TESTS THROUGH MAVEN</a:t>
            </a:r>
            <a:endParaRPr lang="en-US" sz="1800" dirty="0">
              <a:solidFill>
                <a:srgbClr val="7030A0"/>
              </a:solidFill>
              <a:uFill>
                <a:solidFill>
                  <a:schemeClr val="tx1">
                    <a:lumMod val="60000"/>
                    <a:lumOff val="40000"/>
                  </a:schemeClr>
                </a:solidFill>
              </a:uFill>
              <a:latin typeface="Arial Rounded MT Bold" panose="020F0704030504030204" pitchFamily="34" charset="0"/>
            </a:endParaRPr>
          </a:p>
        </p:txBody>
      </p:sp>
      <p:sp>
        <p:nvSpPr>
          <p:cNvPr id="3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FFFFFF"/>
                </a:solidFill>
                <a:latin typeface="Arial" panose="020B0604020202020204" pitchFamily="34" charset="0"/>
              </a:rPr>
              <a:t>6</a:t>
            </a:r>
            <a:endParaRPr lang="en-US" sz="80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7" y="725213"/>
            <a:ext cx="9005263" cy="3808949"/>
          </a:xfrm>
        </p:spPr>
      </p:pic>
    </p:spTree>
    <p:extLst>
      <p:ext uri="{BB962C8B-B14F-4D97-AF65-F5344CB8AC3E}">
        <p14:creationId xmlns:p14="http://schemas.microsoft.com/office/powerpoint/2010/main" val="26024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7822" y="211259"/>
            <a:ext cx="8417052" cy="387831"/>
          </a:xfrm>
        </p:spPr>
        <p:txBody>
          <a:bodyPr/>
          <a:lstStyle/>
          <a:p>
            <a:r>
              <a:rPr lang="en-US" dirty="0" smtClean="0"/>
              <a:t>                     </a:t>
            </a:r>
            <a:r>
              <a:rPr lang="en-US" sz="1800" dirty="0" smtClean="0">
                <a:solidFill>
                  <a:srgbClr val="7030A0"/>
                </a:solidFill>
                <a:latin typeface="Arial Rounded MT Bold" panose="020F0704030504030204" pitchFamily="34" charset="0"/>
              </a:rPr>
              <a:t>TRIGGERING BUILD ON JENKINS</a:t>
            </a:r>
            <a:endParaRPr lang="en-US" sz="1800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FFFFFF"/>
                </a:solidFill>
                <a:latin typeface="Arial" panose="020B0604020202020204" pitchFamily="34" charset="0"/>
              </a:rPr>
              <a:t>7</a:t>
            </a:r>
            <a:endParaRPr lang="en-US" sz="80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349" y="599090"/>
            <a:ext cx="8873525" cy="40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0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gnizantTheme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Theme" id="{D3A03404-B80B-439B-AF19-52B6AF8DA76C}" vid="{75FB74F2-993F-428C-8E48-C53594268EE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CognizantTheme</Template>
  <TotalTime>676</TotalTime>
  <Words>596</Words>
  <Application>Microsoft Office PowerPoint</Application>
  <PresentationFormat>On-screen Show (16:9)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Algerian</vt:lpstr>
      <vt:lpstr>Arial</vt:lpstr>
      <vt:lpstr>Arial Rounded MT Bold</vt:lpstr>
      <vt:lpstr>Bahnschrift SemiBold</vt:lpstr>
      <vt:lpstr>Berlin Sans FB Demi</vt:lpstr>
      <vt:lpstr>Calibri</vt:lpstr>
      <vt:lpstr>Courier New</vt:lpstr>
      <vt:lpstr>Rockwell</vt:lpstr>
      <vt:lpstr>Wingdings</vt:lpstr>
      <vt:lpstr>CognizantTheme</vt:lpstr>
      <vt:lpstr>           HACKATHON -2021</vt:lpstr>
      <vt:lpstr>                   OBJECTIVES AND GOALS</vt:lpstr>
      <vt:lpstr>          AUTOMATION   FRAMEWORK   KEY   COMPONENTS</vt:lpstr>
      <vt:lpstr>A VIEW OF CODE ON ECLIPSE</vt:lpstr>
      <vt:lpstr>FOLDER STRUCTURE               </vt:lpstr>
      <vt:lpstr>LOCATORS MAPPING</vt:lpstr>
      <vt:lpstr>PowerPoint Presentation</vt:lpstr>
      <vt:lpstr>RUNNING TESTS THROUGH MAVEN</vt:lpstr>
      <vt:lpstr>                     TRIGGERING BUILD ON JENKINS</vt:lpstr>
      <vt:lpstr>TEAM MANAGEMENT</vt:lpstr>
      <vt:lpstr>CHALLENGES </vt:lpstr>
      <vt:lpstr>              THANK YOU 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Shaik, Nazneen (Cognizant)</dc:creator>
  <cp:lastModifiedBy>K, Faiz Ahmed Siddiqh (Cognizant)</cp:lastModifiedBy>
  <cp:revision>45</cp:revision>
  <dcterms:created xsi:type="dcterms:W3CDTF">2021-03-23T04:21:05Z</dcterms:created>
  <dcterms:modified xsi:type="dcterms:W3CDTF">2021-03-24T20:06:27Z</dcterms:modified>
</cp:coreProperties>
</file>